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793" r:id="rId2"/>
    <p:sldId id="801" r:id="rId3"/>
    <p:sldId id="794" r:id="rId4"/>
    <p:sldId id="800" r:id="rId5"/>
    <p:sldId id="799" r:id="rId6"/>
    <p:sldId id="798" r:id="rId7"/>
    <p:sldId id="803" r:id="rId8"/>
    <p:sldId id="797" r:id="rId9"/>
    <p:sldId id="796" r:id="rId10"/>
    <p:sldId id="795" r:id="rId11"/>
    <p:sldId id="80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8513" y="3700874"/>
            <a:ext cx="6858001" cy="364715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«Бизнес-адвокатура»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292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 арбитражного процесса</a:t>
            </a:r>
            <a:endParaRPr lang="ru-RU" altLang="ru-RU" sz="2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практической работы юриста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з</a:t>
            </a:r>
            <a:r>
              <a:rPr lang="ru-RU" dirty="0" smtClean="0"/>
              <a:t>нать строение </a:t>
            </a:r>
            <a:r>
              <a:rPr lang="ru-RU" dirty="0"/>
              <a:t>системы права, юрисдикцию государственных органов, основные требования к осуществлению процессуальной </a:t>
            </a:r>
            <a:r>
              <a:rPr lang="ru-RU" dirty="0" smtClean="0"/>
              <a:t>деятельности;</a:t>
            </a:r>
            <a:endParaRPr lang="ru-RU" dirty="0"/>
          </a:p>
          <a:p>
            <a:pPr algn="just"/>
            <a:r>
              <a:rPr lang="ru-RU" dirty="0" smtClean="0"/>
              <a:t>выбирать </a:t>
            </a:r>
            <a:r>
              <a:rPr lang="ru-RU" dirty="0"/>
              <a:t>наиболее приемлемые варианты правового решения конкретной ситуации; </a:t>
            </a:r>
            <a:endParaRPr lang="ru-RU" dirty="0" smtClean="0"/>
          </a:p>
          <a:p>
            <a:pPr algn="just"/>
            <a:r>
              <a:rPr lang="ru-RU" dirty="0"/>
              <a:t>у</a:t>
            </a:r>
            <a:r>
              <a:rPr lang="ru-RU" dirty="0" smtClean="0"/>
              <a:t>мение анализировать </a:t>
            </a:r>
            <a:r>
              <a:rPr lang="ru-RU" dirty="0"/>
              <a:t>нормативные правовые акты и правоприменительную практику; </a:t>
            </a:r>
            <a:endParaRPr lang="ru-RU" dirty="0" smtClean="0"/>
          </a:p>
          <a:p>
            <a:pPr algn="just"/>
            <a:r>
              <a:rPr lang="ru-RU" dirty="0"/>
              <a:t>в</a:t>
            </a:r>
            <a:r>
              <a:rPr lang="ru-RU" dirty="0" smtClean="0"/>
              <a:t>ладеть </a:t>
            </a:r>
            <a:r>
              <a:rPr lang="ru-RU" dirty="0" smtClean="0"/>
              <a:t>основными закономерностями</a:t>
            </a:r>
            <a:r>
              <a:rPr lang="ru-RU" b="1" dirty="0" smtClean="0"/>
              <a:t> </a:t>
            </a:r>
            <a:r>
              <a:rPr lang="ru-RU" dirty="0"/>
              <a:t>информационных процессов в </a:t>
            </a:r>
            <a:r>
              <a:rPr lang="ru-RU" dirty="0" smtClean="0"/>
              <a:t>сфере оказания юридической помощи </a:t>
            </a:r>
            <a:r>
              <a:rPr lang="ru-RU" dirty="0" err="1" smtClean="0"/>
              <a:t>безнес-субьектам</a:t>
            </a:r>
            <a:r>
              <a:rPr lang="ru-RU" dirty="0" smtClean="0"/>
              <a:t>;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владеть </a:t>
            </a:r>
            <a:r>
              <a:rPr lang="ru-RU" dirty="0" smtClean="0"/>
              <a:t>способностью </a:t>
            </a:r>
            <a:r>
              <a:rPr lang="ru-RU" dirty="0"/>
              <a:t>прогнозировать правовые последствия тех или иных действий, предлагать эффективные способы решения правовых </a:t>
            </a:r>
            <a:r>
              <a:rPr lang="ru-RU" dirty="0" smtClean="0"/>
              <a:t>конфликтов</a:t>
            </a:r>
            <a:r>
              <a:rPr lang="ru-RU" dirty="0"/>
              <a:t>.</a:t>
            </a:r>
            <a:endParaRPr 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  <a:endParaRPr lang="ru-RU" altLang="ru-RU" sz="4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 smtClean="0"/>
              <a:t>Цель </a:t>
            </a:r>
            <a:r>
              <a:rPr lang="ru-RU" dirty="0"/>
              <a:t>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является формирование у обучающихся представления о правовых основах оказания адвокатом квалифицированной юридической помощи субъектам предпринимательской и экономической деятельности, обеспечение обучающимся условий для освоения необходимого объема знаний, формирования и развития умений и владения навыками, которые они могут применить в будущей профессиональной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069512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у обучающихся знаний о правовом регулировании института адвокатуры и осуществления адвокатской деятельности по вопросам правового сопровождения бизнеса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и закрепление у обучающихся знаний по основным проблемам адвокатуры и адвокатской деятельности, по вопросам правового сопровождения бизнеса;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и закрепление у обучающихся умений и навыков использования теоретических знаний при разрешении конкретных правовых ситуаций в сфере оказания квалифицированной юридической помощи, а также по вопросам правового сопровождения бизнеса.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" y="492669"/>
            <a:ext cx="1531921" cy="12652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Для кого предназначена дисциплина?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обучающиеся направления подготовки 40.03.01 Юриспруденция</a:t>
            </a:r>
          </a:p>
          <a:p>
            <a:pPr marL="0" indent="0" algn="ctr">
              <a:buNone/>
            </a:pPr>
            <a:r>
              <a:rPr lang="ru-RU" dirty="0"/>
              <a:t>Судебно-адвокатский </a:t>
            </a:r>
            <a:r>
              <a:rPr lang="ru-RU" dirty="0" smtClean="0"/>
              <a:t>профиль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9" y="3843933"/>
            <a:ext cx="4448694" cy="268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изучается в ходе освоения дисциплины?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/>
              <a:t>Правовое сопровождение </a:t>
            </a:r>
            <a:r>
              <a:rPr lang="ru-RU" dirty="0" smtClean="0"/>
              <a:t>бизнеса</a:t>
            </a:r>
          </a:p>
          <a:p>
            <a:r>
              <a:rPr lang="ru-RU" dirty="0" smtClean="0"/>
              <a:t>Правозащитная </a:t>
            </a:r>
            <a:r>
              <a:rPr lang="ru-RU" dirty="0"/>
              <a:t>деятельность адвоката в условиях </a:t>
            </a:r>
            <a:r>
              <a:rPr lang="ru-RU" dirty="0" err="1"/>
              <a:t>цифровизации</a:t>
            </a:r>
            <a:r>
              <a:rPr lang="ru-RU" dirty="0"/>
              <a:t> </a:t>
            </a:r>
            <a:r>
              <a:rPr lang="ru-RU" dirty="0" smtClean="0"/>
              <a:t>бизнеса</a:t>
            </a:r>
            <a:endParaRPr lang="ru-RU" dirty="0" smtClean="0"/>
          </a:p>
          <a:p>
            <a:r>
              <a:rPr lang="ru-RU" dirty="0" smtClean="0"/>
              <a:t>Правовая </a:t>
            </a:r>
            <a:r>
              <a:rPr lang="ru-RU" dirty="0"/>
              <a:t>помощь адвоката при наблюдении за исполнением </a:t>
            </a:r>
            <a:r>
              <a:rPr lang="ru-RU" dirty="0" smtClean="0"/>
              <a:t>договора</a:t>
            </a:r>
          </a:p>
          <a:p>
            <a:r>
              <a:rPr lang="ru-RU" dirty="0"/>
              <a:t>Участие адвоката в третейском </a:t>
            </a:r>
            <a:r>
              <a:rPr lang="ru-RU" dirty="0" smtClean="0"/>
              <a:t>суде</a:t>
            </a:r>
          </a:p>
          <a:p>
            <a:r>
              <a:rPr lang="ru-RU" dirty="0" smtClean="0"/>
              <a:t>Реорганизации </a:t>
            </a:r>
            <a:r>
              <a:rPr lang="ru-RU" dirty="0"/>
              <a:t>юридического </a:t>
            </a:r>
            <a:r>
              <a:rPr lang="ru-RU" dirty="0" smtClean="0"/>
              <a:t>лица</a:t>
            </a:r>
          </a:p>
          <a:p>
            <a:r>
              <a:rPr lang="ru-RU" dirty="0" smtClean="0"/>
              <a:t>Представительство </a:t>
            </a:r>
            <a:r>
              <a:rPr lang="ru-RU" dirty="0"/>
              <a:t>в делах 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несостоятельности </a:t>
            </a:r>
            <a:r>
              <a:rPr lang="ru-RU" dirty="0"/>
              <a:t>(банкротстве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59" y="4949456"/>
            <a:ext cx="2189283" cy="158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/>
          </a:bodyPr>
          <a:lstStyle/>
          <a:p>
            <a:r>
              <a:rPr lang="ru-RU" dirty="0" smtClean="0"/>
              <a:t>Тематический план дисциплины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Тема 1. Понятие «Бизнес- адвокатуры»</a:t>
            </a:r>
            <a:endParaRPr lang="ru-RU" sz="2400" dirty="0" smtClean="0"/>
          </a:p>
          <a:p>
            <a:pPr algn="just"/>
            <a:r>
              <a:rPr lang="ru-RU" sz="2400" dirty="0"/>
              <a:t>Тема 2. Правовое сопровождение процедуры создания и регистрации юридического лица</a:t>
            </a:r>
            <a:endParaRPr lang="ru-RU" sz="2400" dirty="0" smtClean="0"/>
          </a:p>
          <a:p>
            <a:pPr algn="just"/>
            <a:r>
              <a:rPr lang="ru-RU" sz="2400" dirty="0"/>
              <a:t>Тема 3. Правовое сопровождение договорной работы</a:t>
            </a:r>
            <a:endParaRPr lang="ru-RU" sz="2400" dirty="0" smtClean="0"/>
          </a:p>
          <a:p>
            <a:pPr algn="just"/>
            <a:r>
              <a:rPr lang="ru-RU" sz="2400" dirty="0">
                <a:solidFill>
                  <a:srgbClr val="000000"/>
                </a:solidFill>
              </a:rPr>
              <a:t>Тема 4. Правовое сопровождение </a:t>
            </a:r>
            <a:r>
              <a:rPr lang="ru-RU" sz="2400" dirty="0" err="1">
                <a:solidFill>
                  <a:srgbClr val="000000"/>
                </a:solidFill>
              </a:rPr>
              <a:t>претензионно</a:t>
            </a:r>
            <a:r>
              <a:rPr lang="ru-RU" sz="2400" dirty="0">
                <a:solidFill>
                  <a:srgbClr val="000000"/>
                </a:solidFill>
              </a:rPr>
              <a:t>-исковой </a:t>
            </a:r>
            <a:r>
              <a:rPr lang="ru-RU" sz="2400" dirty="0" smtClean="0">
                <a:solidFill>
                  <a:srgbClr val="000000"/>
                </a:solidFill>
              </a:rPr>
              <a:t>работы</a:t>
            </a:r>
          </a:p>
          <a:p>
            <a:pPr algn="just"/>
            <a:r>
              <a:rPr lang="ru-RU" sz="2400" dirty="0" smtClean="0"/>
              <a:t>Тема 5. Правовое </a:t>
            </a:r>
            <a:r>
              <a:rPr lang="ru-RU" sz="2400" dirty="0"/>
              <a:t>сопровождение прекращения деятельности юридических </a:t>
            </a:r>
            <a:r>
              <a:rPr lang="ru-RU" sz="2400" dirty="0" smtClean="0"/>
              <a:t>лиц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Тема 6. Юридическая </a:t>
            </a:r>
            <a:r>
              <a:rPr lang="ru-RU" sz="2400" dirty="0">
                <a:solidFill>
                  <a:srgbClr val="000000"/>
                </a:solidFill>
              </a:rPr>
              <a:t>помощь в делах о несостоятельности (банкротстве)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38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+mn-lt"/>
              </a:rPr>
              <a:t>Нормативно-правовые акты и иные правовые документы:</a:t>
            </a:r>
            <a:endParaRPr lang="ru-RU" sz="31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10901"/>
            <a:ext cx="7886700" cy="40660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  Конституция </a:t>
            </a:r>
            <a:r>
              <a:rPr lang="ru-RU" sz="1200" dirty="0">
                <a:solidFill>
                  <a:srgbClr val="000000"/>
                </a:solidFill>
              </a:rPr>
              <a:t>Российской Федерации (принята всенародным голосованием 12 декабря 1993 г.) // СЗ РФ. 2014. № 31. Ст. 4398.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  Арбитражный </a:t>
            </a:r>
            <a:r>
              <a:rPr lang="ru-RU" sz="1200" dirty="0">
                <a:solidFill>
                  <a:srgbClr val="000000"/>
                </a:solidFill>
              </a:rPr>
              <a:t>процессуальный кодекс Российской Федерации от 24 июля 2002 г. № 95-ФЗ // СЗ РФ.2002. № 30, ст. 3012.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  Гражданский </a:t>
            </a:r>
            <a:r>
              <a:rPr lang="ru-RU" sz="1200" dirty="0">
                <a:solidFill>
                  <a:srgbClr val="000000"/>
                </a:solidFill>
              </a:rPr>
              <a:t>кодекс Российской Федерации. Часть вторая от 26 января 1996 г. № 14-ФЗ // СЗ РФ. 1996. № 5, ст. 410.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  Гражданский </a:t>
            </a:r>
            <a:r>
              <a:rPr lang="ru-RU" sz="1200" dirty="0">
                <a:solidFill>
                  <a:srgbClr val="000000"/>
                </a:solidFill>
              </a:rPr>
              <a:t>кодекс Российской Федерации. Часть первая от 30 ноября 1994 г. № 51-ФЗ // СЗ РФ. 1994. № 32, ст. 3301.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  Гражданский </a:t>
            </a:r>
            <a:r>
              <a:rPr lang="ru-RU" sz="1200" dirty="0">
                <a:solidFill>
                  <a:srgbClr val="000000"/>
                </a:solidFill>
              </a:rPr>
              <a:t>кодекс Российской Федерации. Часть третья от 26 ноября 2001 г. № 146-ФЗ // СЗ РФ. 2001. № 49, ст. 4552.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  Гражданский </a:t>
            </a:r>
            <a:r>
              <a:rPr lang="ru-RU" sz="1200" dirty="0">
                <a:solidFill>
                  <a:srgbClr val="000000"/>
                </a:solidFill>
              </a:rPr>
              <a:t>процессуальный кодекс Российской Федерации от 14 ноября 2002 г. № 138-ФЗ // СЗ РФ. 2002. № 476, ст. 4532.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  Налоговый </a:t>
            </a:r>
            <a:r>
              <a:rPr lang="ru-RU" sz="1200" dirty="0">
                <a:solidFill>
                  <a:srgbClr val="000000"/>
                </a:solidFill>
              </a:rPr>
              <a:t>кодекс Российской Федерации. Часть вторая от 5 августа 2000 г. № 117-ФЗ // СЗ РФ. 2000. № 32, ст. 3340.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  Налоговый </a:t>
            </a:r>
            <a:r>
              <a:rPr lang="ru-RU" sz="1200" dirty="0">
                <a:solidFill>
                  <a:srgbClr val="000000"/>
                </a:solidFill>
              </a:rPr>
              <a:t>кодекс Российской Федерации. Часть первая от 31 июля 1998 г. № 146-ФЗ // СЗ РФ. 1998. № 31, ст. 3824</a:t>
            </a:r>
            <a:r>
              <a:rPr lang="ru-RU" sz="1200" dirty="0" smtClean="0">
                <a:solidFill>
                  <a:srgbClr val="000000"/>
                </a:solidFill>
              </a:rPr>
              <a:t>.</a:t>
            </a:r>
            <a:endParaRPr lang="ru-R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200" dirty="0"/>
              <a:t> </a:t>
            </a:r>
            <a:r>
              <a:rPr lang="ru-RU" sz="1200" dirty="0" smtClean="0"/>
              <a:t>Федеральный </a:t>
            </a:r>
            <a:r>
              <a:rPr lang="ru-RU" sz="1200" dirty="0"/>
              <a:t>закон от 08 августа 2001 г. № 129-ФЗ «О государственной регистрации юридических лиц и индивидуальных предпринимателей» (с изм. и доп.) // СЗ РФ. 2001. № 33 (часть I), ст. </a:t>
            </a:r>
            <a:r>
              <a:rPr lang="ru-RU" sz="1200" dirty="0" smtClean="0"/>
              <a:t>3431</a:t>
            </a:r>
            <a:endParaRPr lang="ru-R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/>
              <a:t> Федеральный </a:t>
            </a:r>
            <a:r>
              <a:rPr lang="ru-RU" sz="1200" dirty="0"/>
              <a:t>закон от 31 мая 2002 г. № 63-ФЗ (с изм. и доп.) «Об адвокатской деятельности и адвокатуре в Российской Федерации» // СЗ РФ. 2002. № 23. Ст. 2102; 2016. № 23. Ст. 3284</a:t>
            </a:r>
            <a:r>
              <a:rPr lang="ru-RU" sz="1200" dirty="0" smtClean="0"/>
              <a:t>.</a:t>
            </a:r>
            <a:endParaRPr lang="ru-R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/>
              <a:t> Федеральный </a:t>
            </a:r>
            <a:r>
              <a:rPr lang="ru-RU" sz="1200" dirty="0"/>
              <a:t>закон РФ «О несостоятельности (банкротстве)» от 26 октября 2002 г. // СЗ РФ. 2002. № 43. Ст. 4190</a:t>
            </a:r>
            <a:r>
              <a:rPr lang="ru-RU" sz="1200" dirty="0" smtClean="0"/>
              <a:t>.</a:t>
            </a:r>
            <a:endParaRPr lang="ru-R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/>
              <a:t> Кодекс </a:t>
            </a:r>
            <a:r>
              <a:rPr lang="ru-RU" sz="1200" dirty="0"/>
              <a:t>профессиональной этики адвоката (принят первым Всероссийским съездом адвокатов 31 января 2003 г.) // Вестник Федеральной палаты адвокатов Российской Федерации. № 2. 2003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3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будут проходить занятия?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Теоретические опросы</a:t>
            </a:r>
          </a:p>
          <a:p>
            <a:r>
              <a:rPr lang="ru-RU" dirty="0" smtClean="0"/>
              <a:t>Анализ новостей в сфере адвокатуры</a:t>
            </a:r>
          </a:p>
          <a:p>
            <a:r>
              <a:rPr lang="ru-RU" dirty="0" smtClean="0"/>
              <a:t>Изучение правовых систем и судебной практики</a:t>
            </a:r>
          </a:p>
          <a:p>
            <a:r>
              <a:rPr lang="ru-RU" dirty="0" smtClean="0"/>
              <a:t>Подготовка процессуальных документов</a:t>
            </a:r>
          </a:p>
          <a:p>
            <a:r>
              <a:rPr lang="ru-RU" dirty="0" smtClean="0"/>
              <a:t>Деловые игры</a:t>
            </a:r>
          </a:p>
          <a:p>
            <a:r>
              <a:rPr lang="ru-RU" dirty="0" smtClean="0"/>
              <a:t>Круглые столы</a:t>
            </a:r>
          </a:p>
          <a:p>
            <a:r>
              <a:rPr lang="ru-RU" dirty="0" err="1" smtClean="0"/>
              <a:t>Практикоориентированные</a:t>
            </a:r>
            <a:r>
              <a:rPr lang="ru-RU" dirty="0" smtClean="0"/>
              <a:t> задачи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70" y="5048250"/>
            <a:ext cx="1980120" cy="1483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дальнейшего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</a:t>
            </a:r>
            <a:r>
              <a:rPr lang="ru-RU" dirty="0" smtClean="0"/>
              <a:t>дальнейшем при </a:t>
            </a:r>
            <a:r>
              <a:rPr lang="ru-RU" dirty="0"/>
              <a:t>изучении следующих дисциплин:</a:t>
            </a:r>
          </a:p>
          <a:p>
            <a:r>
              <a:rPr lang="ru-RU" dirty="0" smtClean="0"/>
              <a:t> </a:t>
            </a:r>
            <a:r>
              <a:rPr lang="ru-RU" dirty="0"/>
              <a:t>Арбитражный </a:t>
            </a:r>
            <a:r>
              <a:rPr lang="ru-RU" dirty="0" smtClean="0"/>
              <a:t>процесс;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Адвокатура </a:t>
            </a:r>
            <a:r>
              <a:rPr lang="ru-RU" dirty="0"/>
              <a:t>и </a:t>
            </a:r>
            <a:r>
              <a:rPr lang="ru-RU" dirty="0" smtClean="0"/>
              <a:t>нотариат;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Предпринимательское право.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67" y="4581640"/>
            <a:ext cx="2863563" cy="19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</TotalTime>
  <Words>744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 Medium</vt:lpstr>
      <vt:lpstr>Times New Roman</vt:lpstr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   Нормативно-правовые акты и иные правовые документы: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User</cp:lastModifiedBy>
  <cp:revision>142</cp:revision>
  <dcterms:created xsi:type="dcterms:W3CDTF">2020-12-02T14:35:45Z</dcterms:created>
  <dcterms:modified xsi:type="dcterms:W3CDTF">2022-01-31T11:14:01Z</dcterms:modified>
</cp:coreProperties>
</file>